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9" r:id="rId1"/>
  </p:sldMasterIdLst>
  <p:notesMasterIdLst>
    <p:notesMasterId r:id="rId19"/>
  </p:notesMasterIdLst>
  <p:sldIdLst>
    <p:sldId id="256" r:id="rId2"/>
    <p:sldId id="305" r:id="rId3"/>
    <p:sldId id="319" r:id="rId4"/>
    <p:sldId id="257" r:id="rId5"/>
    <p:sldId id="269" r:id="rId6"/>
    <p:sldId id="272" r:id="rId7"/>
    <p:sldId id="320" r:id="rId8"/>
    <p:sldId id="273" r:id="rId9"/>
    <p:sldId id="275" r:id="rId10"/>
    <p:sldId id="321" r:id="rId11"/>
    <p:sldId id="322" r:id="rId12"/>
    <p:sldId id="300" r:id="rId13"/>
    <p:sldId id="306" r:id="rId14"/>
    <p:sldId id="307" r:id="rId15"/>
    <p:sldId id="308" r:id="rId16"/>
    <p:sldId id="315" r:id="rId17"/>
    <p:sldId id="31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4" autoAdjust="0"/>
    <p:restoredTop sz="94660"/>
  </p:normalViewPr>
  <p:slideViewPr>
    <p:cSldViewPr>
      <p:cViewPr varScale="1">
        <p:scale>
          <a:sx n="66" d="100"/>
          <a:sy n="66" d="100"/>
        </p:scale>
        <p:origin x="12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88DC5-E38E-4AF9-A79A-0DD51D9B823B}" type="datetimeFigureOut">
              <a:rPr lang="en-US" smtClean="0"/>
              <a:pPr/>
              <a:t>10/7/2023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7CBB2C-EAD6-4EF6-AEF8-E3AA8C8C41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45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C88C18F-5BAB-4DE9-AFAD-F87A76C20811}" type="datetimeFigureOut">
              <a:rPr lang="en-US" smtClean="0"/>
              <a:pPr/>
              <a:t>10/7/2023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32106041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88C18F-5BAB-4DE9-AFAD-F87A76C20811}" type="datetimeFigureOut">
              <a:rPr lang="en-US" smtClean="0"/>
              <a:pPr/>
              <a:t>10/7/2023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15378357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5"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0"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88C18F-5BAB-4DE9-AFAD-F87A76C20811}" type="datetimeFigureOut">
              <a:rPr lang="en-US" smtClean="0"/>
              <a:pPr/>
              <a:t>10/7/2023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31428059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88C18F-5BAB-4DE9-AFAD-F87A76C20811}" type="datetimeFigureOut">
              <a:rPr lang="en-US" smtClean="0"/>
              <a:pPr/>
              <a:t>10/7/2023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129767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9"/>
            <a:ext cx="7886700" cy="2852737"/>
          </a:xfrm>
        </p:spPr>
        <p:txBody>
          <a:bodyPr anchor="b"/>
          <a:lstStyle>
            <a:lvl1pPr>
              <a:defRPr sz="45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8C88C18F-5BAB-4DE9-AFAD-F87A76C20811}" type="datetimeFigureOut">
              <a:rPr lang="en-US" smtClean="0"/>
              <a:pPr/>
              <a:t>10/7/2023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4149753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C88C18F-5BAB-4DE9-AFAD-F87A76C20811}" type="datetimeFigureOut">
              <a:rPr lang="en-US" smtClean="0"/>
              <a:pPr/>
              <a:t>10/7/2023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16628698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6"/>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0"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C88C18F-5BAB-4DE9-AFAD-F87A76C20811}" type="datetimeFigureOut">
              <a:rPr lang="en-US" smtClean="0"/>
              <a:pPr/>
              <a:t>10/7/2023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23309200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C88C18F-5BAB-4DE9-AFAD-F87A76C20811}" type="datetimeFigureOut">
              <a:rPr lang="en-US" smtClean="0"/>
              <a:pPr/>
              <a:t>10/7/2023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31740625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88C18F-5BAB-4DE9-AFAD-F87A76C20811}" type="datetimeFigureOut">
              <a:rPr lang="en-US" smtClean="0"/>
              <a:pPr/>
              <a:t>10/7/2023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35447776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C88C18F-5BAB-4DE9-AFAD-F87A76C20811}" type="datetimeFigureOut">
              <a:rPr lang="en-US" smtClean="0"/>
              <a:pPr/>
              <a:t>10/7/2023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2486521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24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C88C18F-5BAB-4DE9-AFAD-F87A76C20811}" type="datetimeFigureOut">
              <a:rPr lang="en-US" smtClean="0"/>
              <a:pPr/>
              <a:t>10/7/2023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DB6D001-0BBF-4FB3-8A0D-41DA50FBAC0D}" type="slidenum">
              <a:rPr lang="en-US" smtClean="0"/>
              <a:pPr/>
              <a:t>‹#›</a:t>
            </a:fld>
            <a:endParaRPr lang="en-US"/>
          </a:p>
        </p:txBody>
      </p:sp>
    </p:spTree>
    <p:extLst>
      <p:ext uri="{BB962C8B-B14F-4D97-AF65-F5344CB8AC3E}">
        <p14:creationId xmlns:p14="http://schemas.microsoft.com/office/powerpoint/2010/main" val="40490138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6"/>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51"/>
            <a:ext cx="20574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8C88C18F-5BAB-4DE9-AFAD-F87A76C20811}" type="datetimeFigureOut">
              <a:rPr lang="en-US" smtClean="0"/>
              <a:pPr/>
              <a:t>10/7/2023</a:t>
            </a:fld>
            <a:endParaRPr lang="en-US"/>
          </a:p>
        </p:txBody>
      </p:sp>
      <p:sp>
        <p:nvSpPr>
          <p:cNvPr id="5" name="عنصر نائب للتذييل 4"/>
          <p:cNvSpPr>
            <a:spLocks noGrp="1"/>
          </p:cNvSpPr>
          <p:nvPr>
            <p:ph type="ftr" sz="quarter" idx="3"/>
          </p:nvPr>
        </p:nvSpPr>
        <p:spPr>
          <a:xfrm>
            <a:off x="3028950" y="6356351"/>
            <a:ext cx="30861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28650" y="6356351"/>
            <a:ext cx="20574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4DB6D001-0BBF-4FB3-8A0D-41DA50FBAC0D}" type="slidenum">
              <a:rPr lang="en-US" smtClean="0"/>
              <a:pPr/>
              <a:t>‹#›</a:t>
            </a:fld>
            <a:endParaRPr lang="en-US"/>
          </a:p>
        </p:txBody>
      </p:sp>
    </p:spTree>
    <p:extLst>
      <p:ext uri="{BB962C8B-B14F-4D97-AF65-F5344CB8AC3E}">
        <p14:creationId xmlns:p14="http://schemas.microsoft.com/office/powerpoint/2010/main" val="1539383599"/>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Lst>
  <p:transition spd="med">
    <p:wipe dir="d"/>
    <p:sndAc>
      <p:endSnd/>
    </p:sndAc>
  </p:transition>
  <p:timing>
    <p:tnLst>
      <p:par>
        <p:cTn id="1" dur="indefinite" restart="never" nodeType="tmRoot"/>
      </p:par>
    </p:tnLst>
  </p:timing>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ar-IQ"/>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1"/>
            <a:ext cx="8101042" cy="2140289"/>
          </a:xfrm>
        </p:spPr>
        <p:txBody>
          <a:bodyPr/>
          <a:lstStyle/>
          <a:p>
            <a:pPr algn="ctr"/>
            <a:r>
              <a:rPr lang="en-US" b="1" dirty="0" smtClean="0">
                <a:solidFill>
                  <a:srgbClr val="FF0000"/>
                </a:solidFill>
              </a:rPr>
              <a:t>POLLUTION</a:t>
            </a:r>
            <a:br>
              <a:rPr lang="en-US" b="1" dirty="0" smtClean="0">
                <a:solidFill>
                  <a:srgbClr val="FF0000"/>
                </a:solidFill>
              </a:rPr>
            </a:br>
            <a:r>
              <a:rPr lang="en-US" b="1" dirty="0" smtClean="0">
                <a:solidFill>
                  <a:srgbClr val="FF0000"/>
                </a:solidFill>
              </a:rPr>
              <a:t>CAUSES AND REMEDIES  </a:t>
            </a:r>
            <a:endParaRPr lang="en-US" b="1" dirty="0">
              <a:solidFill>
                <a:srgbClr val="FF0000"/>
              </a:solidFill>
            </a:endParaRPr>
          </a:p>
        </p:txBody>
      </p:sp>
    </p:spTree>
  </p:cSld>
  <p:clrMapOvr>
    <a:masterClrMapping/>
  </p:clrMapOvr>
  <p:transition spd="med">
    <p:wipe dir="d"/>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04664"/>
            <a:ext cx="8305006" cy="5772299"/>
          </a:xfrm>
        </p:spPr>
        <p:txBody>
          <a:bodyPr/>
          <a:lstStyle/>
          <a:p>
            <a:pPr marL="0" indent="0" algn="l">
              <a:spcBef>
                <a:spcPct val="50000"/>
              </a:spcBef>
              <a:buNone/>
            </a:pPr>
            <a:r>
              <a:rPr lang="en-US" altLang="ar-IQ" sz="2800" u="sng"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Particulate Matter</a:t>
            </a:r>
            <a:endParaRPr lang="en-US" altLang="ar-IQ" sz="2400" u="sng"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a:p>
            <a:pPr algn="l">
              <a:lnSpc>
                <a:spcPct val="80000"/>
              </a:lnSpc>
              <a:defRPr/>
            </a:pPr>
            <a:r>
              <a:rPr lang="en-US" sz="2800" dirty="0"/>
              <a:t>Sea salt, soil dust, volcanic particles, smoke from forest fires account for particulate emissions each year.</a:t>
            </a:r>
          </a:p>
          <a:p>
            <a:pPr algn="l">
              <a:lnSpc>
                <a:spcPct val="80000"/>
              </a:lnSpc>
              <a:defRPr/>
            </a:pPr>
            <a:r>
              <a:rPr lang="en-US" sz="2800" dirty="0"/>
              <a:t>Small particles are removed from the atmosphere by accretion to water droplets, which grow in size until they are large enough to precipitate</a:t>
            </a:r>
            <a:r>
              <a:rPr lang="en-US" sz="2800" dirty="0" smtClean="0"/>
              <a:t>.</a:t>
            </a:r>
            <a:endParaRPr lang="en-US" altLang="ar-IQ" sz="2800" dirty="0">
              <a:latin typeface="Cambria Math" panose="02040503050406030204" pitchFamily="18" charset="0"/>
              <a:ea typeface="Cambria Math" panose="02040503050406030204" pitchFamily="18" charset="0"/>
            </a:endParaRPr>
          </a:p>
          <a:p>
            <a:pPr marL="0" indent="0" algn="l">
              <a:spcBef>
                <a:spcPct val="50000"/>
              </a:spcBef>
              <a:buNone/>
            </a:pPr>
            <a:r>
              <a:rPr lang="en-US" altLang="ar-IQ" sz="2800" dirty="0" smtClean="0">
                <a:latin typeface="Cambria Math" panose="02040503050406030204" pitchFamily="18" charset="0"/>
                <a:ea typeface="Cambria Math" panose="02040503050406030204" pitchFamily="18" charset="0"/>
              </a:rPr>
              <a:t> </a:t>
            </a:r>
            <a:r>
              <a:rPr lang="en-US" sz="2800" dirty="0"/>
              <a:t>Particulate matter contains microscopic solids or liquid droplets that are so small that they can be inhaled and cause serious health problems. </a:t>
            </a:r>
          </a:p>
          <a:p>
            <a:pPr marL="0" indent="0" algn="l">
              <a:spcBef>
                <a:spcPct val="50000"/>
              </a:spcBef>
              <a:buNone/>
            </a:pPr>
            <a:r>
              <a:rPr lang="en-US" altLang="ar-IQ" sz="2400" dirty="0" smtClean="0">
                <a:latin typeface="Cambria Math" panose="02040503050406030204" pitchFamily="18" charset="0"/>
                <a:ea typeface="Cambria Math" panose="02040503050406030204" pitchFamily="18" charset="0"/>
              </a:rPr>
              <a:t>                                                                                        </a:t>
            </a:r>
            <a:endParaRPr lang="en-US" altLang="ar-IQ" sz="2400" dirty="0">
              <a:latin typeface="Cambria Math" panose="02040503050406030204" pitchFamily="18" charset="0"/>
              <a:ea typeface="Cambria Math" panose="02040503050406030204" pitchFamily="18" charset="0"/>
            </a:endParaRPr>
          </a:p>
        </p:txBody>
      </p:sp>
      <p:pic>
        <p:nvPicPr>
          <p:cNvPr id="5" name="Picture 8" descr="2fktfab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59750">
            <a:off x="5468792" y="3523629"/>
            <a:ext cx="2057400" cy="2616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994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7"/>
            <a:ext cx="7886700" cy="831626"/>
          </a:xfrm>
        </p:spPr>
        <p:txBody>
          <a:bodyPr/>
          <a:lstStyle/>
          <a:p>
            <a:pPr algn="l">
              <a:spcBef>
                <a:spcPct val="50000"/>
              </a:spcBef>
            </a:pPr>
            <a:r>
              <a:rPr lang="en-US" altLang="ar-IQ" sz="3600" u="sng" dirty="0">
                <a:solidFill>
                  <a:srgbClr val="FF0000"/>
                </a:solidFill>
                <a:latin typeface="Cambria" panose="02040503050406030204" pitchFamily="18" charset="0"/>
              </a:rPr>
              <a:t>Ground Level Ozone</a:t>
            </a:r>
            <a:endParaRPr lang="en-US" altLang="ar-IQ" sz="3600" u="sng" dirty="0">
              <a:solidFill>
                <a:srgbClr val="FF0000"/>
              </a:solidFill>
              <a:latin typeface="Cambria" panose="02040503050406030204" pitchFamily="18" charset="0"/>
            </a:endParaRPr>
          </a:p>
        </p:txBody>
      </p:sp>
      <p:sp>
        <p:nvSpPr>
          <p:cNvPr id="3" name="عنصر نائب للمحتوى 2"/>
          <p:cNvSpPr>
            <a:spLocks noGrp="1"/>
          </p:cNvSpPr>
          <p:nvPr>
            <p:ph idx="1"/>
          </p:nvPr>
        </p:nvSpPr>
        <p:spPr>
          <a:xfrm>
            <a:off x="628650" y="1196753"/>
            <a:ext cx="7886700" cy="4980210"/>
          </a:xfrm>
        </p:spPr>
        <p:txBody>
          <a:bodyPr>
            <a:normAutofit lnSpcReduction="10000"/>
          </a:bodyPr>
          <a:lstStyle/>
          <a:p>
            <a:pPr marL="0" indent="0" algn="l">
              <a:buNone/>
            </a:pPr>
            <a:r>
              <a:rPr lang="en-US" sz="2800" dirty="0"/>
              <a:t>Ozone is formed in the atmosphere when energetic ultraviolet (UV) radiation dissociates molecules of oxygen, O</a:t>
            </a:r>
            <a:r>
              <a:rPr lang="en-US" sz="2800" baseline="-25000" dirty="0"/>
              <a:t>2</a:t>
            </a:r>
            <a:r>
              <a:rPr lang="en-US" sz="2800" dirty="0"/>
              <a:t>, into separate oxygen atoms. </a:t>
            </a:r>
          </a:p>
          <a:p>
            <a:pPr marL="0" indent="0" algn="l">
              <a:buNone/>
            </a:pPr>
            <a:r>
              <a:rPr lang="en-US" sz="2800" dirty="0"/>
              <a:t>Free oxygen atoms can recombine to form oxygen molecules but if a free oxygen </a:t>
            </a:r>
            <a:r>
              <a:rPr lang="en-US" sz="2800" dirty="0" smtClean="0"/>
              <a:t>atom (O</a:t>
            </a:r>
            <a:r>
              <a:rPr lang="en-US" sz="2800" baseline="30000" dirty="0" smtClean="0"/>
              <a:t>-2</a:t>
            </a:r>
            <a:r>
              <a:rPr lang="en-US" sz="2800" dirty="0"/>
              <a:t>) collides with an oxygen molecule(O</a:t>
            </a:r>
            <a:r>
              <a:rPr lang="en-US" sz="2800" baseline="-25000" dirty="0"/>
              <a:t>2</a:t>
            </a:r>
            <a:r>
              <a:rPr lang="en-US" sz="2800" dirty="0"/>
              <a:t>), it joins up, forming ozone (O</a:t>
            </a:r>
            <a:r>
              <a:rPr lang="en-US" sz="2800" baseline="-25000" dirty="0"/>
              <a:t>3</a:t>
            </a:r>
            <a:r>
              <a:rPr lang="en-US" sz="2800" dirty="0" smtClean="0"/>
              <a:t>).</a:t>
            </a:r>
          </a:p>
          <a:p>
            <a:pPr marL="0" indent="0" algn="l">
              <a:buNone/>
            </a:pPr>
            <a:r>
              <a:rPr lang="en-US" sz="2800" dirty="0"/>
              <a:t>Breathing ozone can trigger a variety of health problems, particularly for children, the elderly, and people of all ages who have lung diseases such as asthma. </a:t>
            </a:r>
          </a:p>
          <a:p>
            <a:pPr marL="0" indent="0" algn="l">
              <a:buNone/>
            </a:pPr>
            <a:r>
              <a:rPr lang="en-US" sz="2800" dirty="0"/>
              <a:t>Ground level ozone can also have harmful effects on sensitive vegetation and ecosystems.</a:t>
            </a:r>
          </a:p>
          <a:p>
            <a:pPr marL="0" indent="0" algn="l">
              <a:buNone/>
            </a:pPr>
            <a:endParaRPr lang="en-US" sz="2800" dirty="0"/>
          </a:p>
        </p:txBody>
      </p:sp>
    </p:spTree>
    <p:extLst>
      <p:ext uri="{BB962C8B-B14F-4D97-AF65-F5344CB8AC3E}">
        <p14:creationId xmlns:p14="http://schemas.microsoft.com/office/powerpoint/2010/main" val="4116163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753120"/>
          </a:xfrm>
        </p:spPr>
        <p:txBody>
          <a:bodyPr>
            <a:normAutofit/>
          </a:bodyPr>
          <a:lstStyle/>
          <a:p>
            <a:pPr marL="514350" indent="-514350" algn="l">
              <a:buNone/>
            </a:pPr>
            <a:r>
              <a:rPr lang="en-US" sz="3200" dirty="0" smtClean="0">
                <a:solidFill>
                  <a:srgbClr val="FF0000"/>
                </a:solidFill>
              </a:rPr>
              <a:t>REMEDIES:</a:t>
            </a:r>
            <a:endParaRPr lang="ar-IQ" sz="3200" b="1" i="1" dirty="0" smtClean="0">
              <a:solidFill>
                <a:srgbClr val="FF0000"/>
              </a:solidFill>
            </a:endParaRPr>
          </a:p>
          <a:p>
            <a:pPr marL="514350" indent="-514350" algn="l">
              <a:buNone/>
            </a:pPr>
            <a:r>
              <a:rPr lang="en-US" sz="2800" dirty="0" smtClean="0"/>
              <a:t>1-Keep green plants indoors - they keep the air clean and are aesthetically appealing.</a:t>
            </a:r>
          </a:p>
          <a:p>
            <a:pPr marL="514350" indent="-514350" algn="l">
              <a:buNone/>
            </a:pPr>
            <a:r>
              <a:rPr lang="en-US" sz="2800" dirty="0" smtClean="0"/>
              <a:t>2-Ventilation through windows should be sufficient. Even in air-conditioned offices, care should be taken to allow free flow of fresh air for a few hours every day.</a:t>
            </a:r>
          </a:p>
          <a:p>
            <a:pPr marL="514350" indent="-514350" algn="l">
              <a:buNone/>
            </a:pPr>
            <a:r>
              <a:rPr lang="en-US" sz="2800" dirty="0" smtClean="0"/>
              <a:t>3-Exhaust fans are important especially in kitchens at homes. Do not allow smoke to stay inside.</a:t>
            </a:r>
          </a:p>
          <a:p>
            <a:pPr marL="514350" indent="-514350" algn="l">
              <a:buNone/>
            </a:pPr>
            <a:r>
              <a:rPr lang="en-US" sz="2800" dirty="0" smtClean="0"/>
              <a:t>4-Usage of good building material is a must. Emulsion paint on the walls enhances the finish, but has ill effects on the air inside a room.</a:t>
            </a:r>
          </a:p>
          <a:p>
            <a:pPr>
              <a:buNone/>
            </a:pPr>
            <a:endParaRPr lang="en-US" sz="2800" dirty="0"/>
          </a:p>
        </p:txBody>
      </p:sp>
    </p:spTree>
  </p:cSld>
  <p:clrMapOvr>
    <a:masterClrMapping/>
  </p:clrMapOvr>
  <p:transition spd="med">
    <p:wipe dir="d"/>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67524"/>
          </a:xfrm>
        </p:spPr>
        <p:txBody>
          <a:bodyPr/>
          <a:lstStyle/>
          <a:p>
            <a:pPr algn="l"/>
            <a:r>
              <a:rPr lang="en-US" dirty="0" smtClean="0"/>
              <a:t> </a:t>
            </a:r>
            <a:r>
              <a:rPr lang="en-US" b="1" u="sng" dirty="0" smtClean="0">
                <a:solidFill>
                  <a:srgbClr val="FF0000"/>
                </a:solidFill>
              </a:rPr>
              <a:t>water pollution</a:t>
            </a:r>
            <a:r>
              <a:rPr lang="en-US" b="1" dirty="0" smtClean="0">
                <a:solidFill>
                  <a:srgbClr val="FF0000"/>
                </a:solidFill>
              </a:rPr>
              <a:t> </a:t>
            </a:r>
            <a:endParaRPr lang="en-IN" b="1" dirty="0">
              <a:solidFill>
                <a:srgbClr val="FF0000"/>
              </a:solidFill>
            </a:endParaRPr>
          </a:p>
        </p:txBody>
      </p:sp>
      <p:sp>
        <p:nvSpPr>
          <p:cNvPr id="2" name="Content Placeholder 1"/>
          <p:cNvSpPr>
            <a:spLocks noGrp="1"/>
          </p:cNvSpPr>
          <p:nvPr>
            <p:ph idx="1"/>
          </p:nvPr>
        </p:nvSpPr>
        <p:spPr>
          <a:xfrm>
            <a:off x="357158" y="1643050"/>
            <a:ext cx="8515352" cy="4525963"/>
          </a:xfrm>
        </p:spPr>
        <p:txBody>
          <a:bodyPr>
            <a:normAutofit/>
          </a:bodyPr>
          <a:lstStyle/>
          <a:p>
            <a:pPr marL="0" indent="0" algn="l">
              <a:buNone/>
            </a:pPr>
            <a:r>
              <a:rPr lang="en-US" sz="3200" dirty="0" smtClean="0"/>
              <a:t>Water is essential for life. without water there would be no life.</a:t>
            </a:r>
            <a:endParaRPr lang="en-IN" sz="3200" dirty="0" smtClean="0"/>
          </a:p>
          <a:p>
            <a:pPr marL="0" indent="0" algn="l">
              <a:buNone/>
            </a:pPr>
            <a:r>
              <a:rPr lang="en-IN" sz="3200" dirty="0" smtClean="0"/>
              <a:t>Water pollution can be defined in many ways. Usually, it means one or more substances have built up in water to such an extent that they cause problems for animals or people. </a:t>
            </a:r>
            <a:endParaRPr lang="en-IN" sz="3200" dirty="0"/>
          </a:p>
        </p:txBody>
      </p:sp>
    </p:spTree>
  </p:cSld>
  <p:clrMapOvr>
    <a:masterClrMapping/>
  </p:clrMapOvr>
  <p:transition spd="med">
    <p:wipe dir="d"/>
    <p:sndAc>
      <p:end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b="1" dirty="0" smtClean="0">
                <a:solidFill>
                  <a:srgbClr val="FF0000"/>
                </a:solidFill>
              </a:rPr>
              <a:t>CAUSES :</a:t>
            </a:r>
            <a:endParaRPr lang="en-IN" b="1" dirty="0">
              <a:solidFill>
                <a:srgbClr val="FF0000"/>
              </a:solidFill>
            </a:endParaRPr>
          </a:p>
        </p:txBody>
      </p:sp>
      <p:sp>
        <p:nvSpPr>
          <p:cNvPr id="2" name="Content Placeholder 1"/>
          <p:cNvSpPr>
            <a:spLocks noGrp="1"/>
          </p:cNvSpPr>
          <p:nvPr>
            <p:ph idx="1"/>
          </p:nvPr>
        </p:nvSpPr>
        <p:spPr/>
        <p:txBody>
          <a:bodyPr>
            <a:normAutofit/>
          </a:bodyPr>
          <a:lstStyle/>
          <a:p>
            <a:pPr algn="l">
              <a:buNone/>
            </a:pPr>
            <a:r>
              <a:rPr lang="en-US" sz="2400" b="1" i="1" dirty="0" smtClean="0"/>
              <a:t>1-Pathogens :</a:t>
            </a:r>
            <a:endParaRPr lang="en-US" sz="2400" dirty="0" smtClean="0"/>
          </a:p>
          <a:p>
            <a:pPr algn="l">
              <a:buNone/>
            </a:pPr>
            <a:r>
              <a:rPr lang="en-US" sz="2400" dirty="0" smtClean="0"/>
              <a:t>       The most serious water pollutants are the disease causing agents are called pathogens. pathogens include bacteria and other organisms that enter water from domestic sewage and animal excreta.</a:t>
            </a:r>
          </a:p>
          <a:p>
            <a:pPr algn="l">
              <a:buNone/>
            </a:pPr>
            <a:r>
              <a:rPr lang="en-US" sz="2400" dirty="0" smtClean="0"/>
              <a:t>       Human excreta contains bacteria such as </a:t>
            </a:r>
            <a:r>
              <a:rPr lang="en-US" sz="2400" dirty="0" err="1" smtClean="0"/>
              <a:t>E.coli</a:t>
            </a:r>
            <a:r>
              <a:rPr lang="en-US" sz="2400" dirty="0" smtClean="0"/>
              <a:t> and Streptococcus which cause gastrointestinal diseases.</a:t>
            </a:r>
          </a:p>
          <a:p>
            <a:pPr algn="l">
              <a:buNone/>
            </a:pPr>
            <a:r>
              <a:rPr lang="en-US" sz="2400" dirty="0" smtClean="0"/>
              <a:t>        </a:t>
            </a:r>
          </a:p>
          <a:p>
            <a:pPr>
              <a:buNone/>
            </a:pPr>
            <a:endParaRPr lang="en-IN" sz="2400" dirty="0"/>
          </a:p>
        </p:txBody>
      </p:sp>
    </p:spTree>
  </p:cSld>
  <p:clrMapOvr>
    <a:masterClrMapping/>
  </p:clrMapOvr>
  <p:transition spd="med">
    <p:wipe dir="d"/>
    <p:sndAc>
      <p:end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jpg"/>
          <p:cNvPicPr>
            <a:picLocks noGrp="1" noChangeAspect="1"/>
          </p:cNvPicPr>
          <p:nvPr>
            <p:ph sz="half" idx="1"/>
          </p:nvPr>
        </p:nvPicPr>
        <p:blipFill>
          <a:blip r:embed="rId2" cstate="print"/>
          <a:stretch>
            <a:fillRect/>
          </a:stretch>
        </p:blipFill>
        <p:spPr>
          <a:xfrm>
            <a:off x="0" y="0"/>
            <a:ext cx="4403315" cy="6858000"/>
          </a:xfrm>
        </p:spPr>
      </p:pic>
      <p:pic>
        <p:nvPicPr>
          <p:cNvPr id="6" name="Content Placeholder 5" descr="Streptococcus faecalis_Gd.jpg"/>
          <p:cNvPicPr>
            <a:picLocks noGrp="1" noChangeAspect="1"/>
          </p:cNvPicPr>
          <p:nvPr>
            <p:ph sz="half" idx="2"/>
          </p:nvPr>
        </p:nvPicPr>
        <p:blipFill>
          <a:blip r:embed="rId3" cstate="print"/>
          <a:stretch>
            <a:fillRect/>
          </a:stretch>
        </p:blipFill>
        <p:spPr>
          <a:xfrm>
            <a:off x="4500562" y="0"/>
            <a:ext cx="3643338" cy="6858000"/>
          </a:xfrm>
        </p:spPr>
      </p:pic>
    </p:spTree>
  </p:cSld>
  <p:clrMapOvr>
    <a:masterClrMapping/>
  </p:clrMapOvr>
  <p:transition spd="med">
    <p:wipe dir="d"/>
    <p:sndAc>
      <p:end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b="1" dirty="0" smtClean="0">
                <a:solidFill>
                  <a:srgbClr val="FF0000"/>
                </a:solidFill>
              </a:rPr>
              <a:t>ORGANIC WASTES:</a:t>
            </a:r>
            <a:endParaRPr lang="en-IN" b="1" dirty="0">
              <a:solidFill>
                <a:srgbClr val="FF0000"/>
              </a:solidFill>
            </a:endParaRPr>
          </a:p>
        </p:txBody>
      </p:sp>
      <p:sp>
        <p:nvSpPr>
          <p:cNvPr id="2" name="Content Placeholder 1"/>
          <p:cNvSpPr>
            <a:spLocks noGrp="1"/>
          </p:cNvSpPr>
          <p:nvPr>
            <p:ph idx="1"/>
          </p:nvPr>
        </p:nvSpPr>
        <p:spPr/>
        <p:txBody>
          <a:bodyPr>
            <a:normAutofit/>
          </a:bodyPr>
          <a:lstStyle/>
          <a:p>
            <a:pPr marL="0" indent="0" algn="l">
              <a:buNone/>
            </a:pPr>
            <a:r>
              <a:rPr lang="en-US" sz="3200" dirty="0" smtClean="0"/>
              <a:t>The other major water pollutant is organic matter such as leaves, grass, trash, etc.,</a:t>
            </a:r>
          </a:p>
          <a:p>
            <a:pPr marL="0" indent="0" algn="l">
              <a:buNone/>
            </a:pPr>
            <a:r>
              <a:rPr lang="en-US" sz="3200" dirty="0" smtClean="0"/>
              <a:t>Excessive phytoplankton growth within water  is also a cause of pollution. These waste are biodegradable.</a:t>
            </a:r>
          </a:p>
          <a:p>
            <a:pPr algn="l">
              <a:buNone/>
            </a:pPr>
            <a:r>
              <a:rPr lang="en-US" sz="3200" dirty="0" smtClean="0"/>
              <a:t>   </a:t>
            </a:r>
          </a:p>
          <a:p>
            <a:pPr>
              <a:buNone/>
            </a:pPr>
            <a:r>
              <a:rPr lang="en-US" dirty="0" smtClean="0"/>
              <a:t>   </a:t>
            </a:r>
            <a:endParaRPr lang="en-IN" dirty="0"/>
          </a:p>
        </p:txBody>
      </p:sp>
    </p:spTree>
  </p:cSld>
  <p:clrMapOvr>
    <a:masterClrMapping/>
  </p:clrMapOvr>
  <p:transition spd="med">
    <p:wipe dir="d"/>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7"/>
            <a:ext cx="7886700" cy="759618"/>
          </a:xfrm>
        </p:spPr>
        <p:txBody>
          <a:bodyPr/>
          <a:lstStyle/>
          <a:p>
            <a:pPr algn="l"/>
            <a:r>
              <a:rPr lang="en-US" b="1" dirty="0" smtClean="0">
                <a:solidFill>
                  <a:srgbClr val="FF0000"/>
                </a:solidFill>
              </a:rPr>
              <a:t>REMEDIES :</a:t>
            </a:r>
            <a:endParaRPr lang="en-IN" b="1" dirty="0">
              <a:solidFill>
                <a:srgbClr val="FF0000"/>
              </a:solidFill>
            </a:endParaRPr>
          </a:p>
        </p:txBody>
      </p:sp>
      <p:sp>
        <p:nvSpPr>
          <p:cNvPr id="5" name="Content Placeholder 4"/>
          <p:cNvSpPr>
            <a:spLocks noGrp="1"/>
          </p:cNvSpPr>
          <p:nvPr>
            <p:ph idx="1"/>
          </p:nvPr>
        </p:nvSpPr>
        <p:spPr>
          <a:xfrm>
            <a:off x="628650" y="1268760"/>
            <a:ext cx="7886700" cy="4908203"/>
          </a:xfrm>
        </p:spPr>
        <p:txBody>
          <a:bodyPr>
            <a:normAutofit/>
          </a:bodyPr>
          <a:lstStyle/>
          <a:p>
            <a:pPr marL="0" indent="0" algn="l">
              <a:buNone/>
            </a:pPr>
            <a:r>
              <a:rPr lang="en-US" sz="2400" dirty="0" smtClean="0"/>
              <a:t>Stabilization of eco systems – by reduction in waste input, harvesting and removal of biomass, trapping of nutrients.</a:t>
            </a:r>
          </a:p>
          <a:p>
            <a:pPr marL="0" indent="0" algn="l">
              <a:buNone/>
            </a:pPr>
            <a:r>
              <a:rPr lang="en-US" sz="2400" dirty="0" err="1" smtClean="0"/>
              <a:t>Reutilisation</a:t>
            </a:r>
            <a:r>
              <a:rPr lang="en-US" sz="2400" dirty="0" smtClean="0"/>
              <a:t> and recycling of waste – including industrial effluents, sewage and thermal pollutants can be recycled to beneficial use viz., to generate cheaper fuel gas and electricity.</a:t>
            </a:r>
          </a:p>
          <a:p>
            <a:pPr marL="0" indent="0" algn="l">
              <a:buNone/>
            </a:pPr>
            <a:r>
              <a:rPr lang="en-US" sz="2400" dirty="0" smtClean="0"/>
              <a:t>Removal of pollutants – Various pollutants ( radio </a:t>
            </a:r>
            <a:r>
              <a:rPr lang="en-US" sz="2400" dirty="0" err="1" smtClean="0"/>
              <a:t>active,chemical,biological</a:t>
            </a:r>
            <a:r>
              <a:rPr lang="en-US" sz="2400" dirty="0" smtClean="0"/>
              <a:t>)can be removed by appropriated methods like absorption, electro dialysis, ion exchange, reverse osmosis.</a:t>
            </a:r>
            <a:endParaRPr lang="en-IN" sz="2400" dirty="0"/>
          </a:p>
        </p:txBody>
      </p:sp>
    </p:spTree>
  </p:cSld>
  <p:clrMapOvr>
    <a:masterClrMapping/>
  </p:clrMapOvr>
  <p:transition spd="med">
    <p:wipe dir="d"/>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solidFill>
                  <a:srgbClr val="FF0000"/>
                </a:solidFill>
              </a:rPr>
              <a:t>What is pollution ?</a:t>
            </a:r>
            <a:endParaRPr lang="en-IN" dirty="0">
              <a:solidFill>
                <a:srgbClr val="FF0000"/>
              </a:solidFill>
            </a:endParaRPr>
          </a:p>
        </p:txBody>
      </p:sp>
      <p:sp>
        <p:nvSpPr>
          <p:cNvPr id="2" name="Content Placeholder 1"/>
          <p:cNvSpPr>
            <a:spLocks noGrp="1"/>
          </p:cNvSpPr>
          <p:nvPr>
            <p:ph idx="1"/>
          </p:nvPr>
        </p:nvSpPr>
        <p:spPr/>
        <p:txBody>
          <a:bodyPr>
            <a:normAutofit/>
          </a:bodyPr>
          <a:lstStyle/>
          <a:p>
            <a:pPr algn="l">
              <a:buNone/>
            </a:pPr>
            <a:r>
              <a:rPr lang="en-IN" sz="2400" b="1" i="1" dirty="0" smtClean="0">
                <a:latin typeface="+mj-lt"/>
              </a:rPr>
              <a:t>Pollution is defined as an unwanted change in the</a:t>
            </a:r>
            <a:r>
              <a:rPr lang="ar-IQ" b="1" i="1" dirty="0" smtClean="0">
                <a:latin typeface="+mj-lt"/>
              </a:rPr>
              <a:t> </a:t>
            </a:r>
            <a:r>
              <a:rPr lang="en-IN" sz="2400" b="1" i="1" dirty="0" smtClean="0">
                <a:latin typeface="+mj-lt"/>
                <a:cs typeface="+mj-cs"/>
              </a:rPr>
              <a:t>environment which involves the physical, biological and chemical changes involving </a:t>
            </a:r>
            <a:r>
              <a:rPr lang="en-IN" sz="2400" b="1" i="1" dirty="0" err="1" smtClean="0">
                <a:latin typeface="+mj-lt"/>
                <a:cs typeface="+mj-cs"/>
              </a:rPr>
              <a:t>air,water</a:t>
            </a:r>
            <a:r>
              <a:rPr lang="en-IN" sz="2400" b="1" i="1" dirty="0" smtClean="0">
                <a:latin typeface="+mj-lt"/>
                <a:cs typeface="+mj-cs"/>
              </a:rPr>
              <a:t> and land which  affects the human life in one way or the other.</a:t>
            </a:r>
          </a:p>
          <a:p>
            <a:pPr algn="l">
              <a:buNone/>
            </a:pPr>
            <a:r>
              <a:rPr lang="en-IN" sz="2400" b="1" i="1" dirty="0" smtClean="0">
                <a:latin typeface="+mj-lt"/>
                <a:cs typeface="+mj-cs"/>
              </a:rPr>
              <a:t>It also affects the natural resources, living conditions and the cultural aspects of the humans. </a:t>
            </a:r>
            <a:endParaRPr lang="ar-IQ" sz="2400" b="1" i="1" dirty="0" smtClean="0">
              <a:latin typeface="+mj-lt"/>
              <a:cs typeface="+mj-cs"/>
            </a:endParaRPr>
          </a:p>
          <a:p>
            <a:pPr algn="l">
              <a:buNone/>
            </a:pPr>
            <a:r>
              <a:rPr lang="en-IN" sz="2400" b="1" i="1" dirty="0" smtClean="0">
                <a:latin typeface="+mj-lt"/>
                <a:cs typeface="+mj-cs"/>
              </a:rPr>
              <a:t>It can be natural or manmade.</a:t>
            </a:r>
          </a:p>
          <a:p>
            <a:pPr algn="l">
              <a:buNone/>
            </a:pPr>
            <a:r>
              <a:rPr lang="en-IN" sz="2400" b="1" i="1" dirty="0" smtClean="0">
                <a:latin typeface="+mj-lt"/>
                <a:cs typeface="+mj-cs"/>
              </a:rPr>
              <a:t>The amount of pollution has increased due to the increase in population and decrease in the natural resources. </a:t>
            </a:r>
          </a:p>
        </p:txBody>
      </p:sp>
    </p:spTree>
  </p:cSld>
  <p:clrMapOvr>
    <a:masterClrMapping/>
  </p:clrMapOvr>
  <p:transition spd="med">
    <p:wipe dir="d"/>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3600" b="1" dirty="0" smtClean="0">
                <a:solidFill>
                  <a:srgbClr val="FF0000"/>
                </a:solidFill>
              </a:rPr>
              <a:t>POLLUTANTS</a:t>
            </a:r>
            <a:endParaRPr lang="en-US" sz="3600" b="1" dirty="0">
              <a:solidFill>
                <a:srgbClr val="FF0000"/>
              </a:solidFill>
            </a:endParaRPr>
          </a:p>
        </p:txBody>
      </p:sp>
      <p:sp>
        <p:nvSpPr>
          <p:cNvPr id="2" name="Content Placeholder 1"/>
          <p:cNvSpPr>
            <a:spLocks noGrp="1"/>
          </p:cNvSpPr>
          <p:nvPr>
            <p:ph idx="1"/>
          </p:nvPr>
        </p:nvSpPr>
        <p:spPr>
          <a:xfrm>
            <a:off x="628650" y="1690689"/>
            <a:ext cx="7886700" cy="4486274"/>
          </a:xfrm>
        </p:spPr>
        <p:txBody>
          <a:bodyPr>
            <a:normAutofit/>
          </a:bodyPr>
          <a:lstStyle/>
          <a:p>
            <a:pPr algn="l">
              <a:buNone/>
              <a:tabLst>
                <a:tab pos="900113" algn="l"/>
              </a:tabLst>
            </a:pPr>
            <a:r>
              <a:rPr lang="en-US" sz="2400" dirty="0" smtClean="0"/>
              <a:t>Pollutants are substance or energy which when introduced into the environment causes undesired effects or adverse effects on useful resources. These pollutants may be gases, </a:t>
            </a:r>
            <a:r>
              <a:rPr lang="en-US" sz="2400" dirty="0" smtClean="0"/>
              <a:t>liquid sand  </a:t>
            </a:r>
            <a:r>
              <a:rPr lang="en-US" sz="2400" dirty="0" smtClean="0"/>
              <a:t>solids </a:t>
            </a:r>
            <a:r>
              <a:rPr lang="en-US" sz="2400" dirty="0" smtClean="0"/>
              <a:t>.</a:t>
            </a:r>
          </a:p>
          <a:p>
            <a:pPr algn="l">
              <a:buNone/>
              <a:tabLst>
                <a:tab pos="900113" algn="l"/>
              </a:tabLst>
            </a:pPr>
            <a:r>
              <a:rPr lang="en-US" sz="2400" dirty="0" smtClean="0"/>
              <a:t> </a:t>
            </a:r>
            <a:endParaRPr lang="en-US" sz="2400" dirty="0" smtClean="0"/>
          </a:p>
          <a:p>
            <a:pPr algn="l">
              <a:buNone/>
              <a:tabLst>
                <a:tab pos="900113" algn="l"/>
              </a:tabLst>
            </a:pPr>
            <a:r>
              <a:rPr lang="en-US" sz="2400" dirty="0" smtClean="0"/>
              <a:t>Three factors determine the severity of a pollutant: its chemical nature, the concentration and the persistence.</a:t>
            </a:r>
          </a:p>
          <a:p>
            <a:endParaRPr lang="en-US" sz="2000" dirty="0"/>
          </a:p>
        </p:txBody>
      </p:sp>
    </p:spTree>
  </p:cSld>
  <p:clrMapOvr>
    <a:masterClrMapping/>
  </p:clrMapOvr>
  <p:transition spd="med">
    <p:wipe dir="d"/>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solidFill>
                  <a:srgbClr val="FF0000"/>
                </a:solidFill>
              </a:rPr>
              <a:t>Type of pollutions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l">
              <a:buNone/>
            </a:pPr>
            <a:endParaRPr lang="en-US" dirty="0" smtClean="0"/>
          </a:p>
          <a:p>
            <a:pPr algn="l">
              <a:buNone/>
            </a:pPr>
            <a:r>
              <a:rPr lang="en-US" sz="4000" dirty="0" smtClean="0"/>
              <a:t>1-AIR POLLUTION </a:t>
            </a:r>
          </a:p>
          <a:p>
            <a:pPr algn="l">
              <a:buNone/>
            </a:pPr>
            <a:endParaRPr lang="en-US" sz="4000" dirty="0" smtClean="0"/>
          </a:p>
          <a:p>
            <a:pPr algn="l">
              <a:buNone/>
            </a:pPr>
            <a:r>
              <a:rPr lang="en-US" sz="4000" dirty="0" smtClean="0"/>
              <a:t>2-WATER POLLUTION</a:t>
            </a:r>
          </a:p>
          <a:p>
            <a:endParaRPr lang="en-US" sz="4000" dirty="0" smtClean="0"/>
          </a:p>
          <a:p>
            <a:pPr>
              <a:buNone/>
            </a:pPr>
            <a:endParaRPr lang="en-US" sz="4000" dirty="0"/>
          </a:p>
        </p:txBody>
      </p:sp>
    </p:spTree>
  </p:cSld>
  <p:clrMapOvr>
    <a:masterClrMapping/>
  </p:clrMapOvr>
  <p:transition spd="med">
    <p:wipe dir="d"/>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03634"/>
          </a:xfrm>
        </p:spPr>
        <p:txBody>
          <a:bodyPr>
            <a:normAutofit fontScale="90000"/>
          </a:bodyPr>
          <a:lstStyle/>
          <a:p>
            <a:pPr algn="l"/>
            <a:r>
              <a:rPr lang="en-US" b="1" dirty="0" smtClean="0">
                <a:solidFill>
                  <a:srgbClr val="FF0000"/>
                </a:solidFill>
              </a:rPr>
              <a:t> AIR POLLUTION</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428736"/>
            <a:ext cx="8229600" cy="4895864"/>
          </a:xfrm>
        </p:spPr>
        <p:txBody>
          <a:bodyPr>
            <a:normAutofit/>
          </a:bodyPr>
          <a:lstStyle/>
          <a:p>
            <a:pPr algn="l">
              <a:buNone/>
            </a:pPr>
            <a:r>
              <a:rPr lang="en-US" sz="2400" i="1" dirty="0" smtClean="0"/>
              <a:t>May be defined as any atmospheric condition in which certain substances are present in such concentrations that they can produce undesirable effects on man and his environment . </a:t>
            </a:r>
          </a:p>
          <a:p>
            <a:pPr algn="l">
              <a:buNone/>
            </a:pPr>
            <a:r>
              <a:rPr lang="en-US" sz="2400" i="1" dirty="0" smtClean="0"/>
              <a:t>Air pollution contains all contaminants that can be found in the environment, especially the atmosphere. </a:t>
            </a:r>
          </a:p>
          <a:p>
            <a:pPr algn="l">
              <a:buNone/>
            </a:pPr>
            <a:r>
              <a:rPr lang="en-US" sz="2400" i="1" dirty="0" smtClean="0"/>
              <a:t>These hazardous substances can be either in the form of gases or particles. </a:t>
            </a:r>
          </a:p>
        </p:txBody>
      </p:sp>
    </p:spTree>
  </p:cSld>
  <p:clrMapOvr>
    <a:masterClrMapping/>
  </p:clrMapOvr>
  <p:transition spd="med">
    <p:wipe dir="d"/>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solidFill>
                  <a:srgbClr val="FF0000"/>
                </a:solidFill>
              </a:rPr>
              <a:t>MAIN CAUSES</a:t>
            </a:r>
            <a:r>
              <a:rPr lang="en-US" sz="3600" dirty="0" smtClean="0"/>
              <a:t>:</a:t>
            </a:r>
            <a:endParaRPr lang="en-US" sz="3600" dirty="0"/>
          </a:p>
        </p:txBody>
      </p:sp>
      <p:sp>
        <p:nvSpPr>
          <p:cNvPr id="3" name="Content Placeholder 2"/>
          <p:cNvSpPr>
            <a:spLocks noGrp="1"/>
          </p:cNvSpPr>
          <p:nvPr>
            <p:ph idx="1"/>
          </p:nvPr>
        </p:nvSpPr>
        <p:spPr/>
        <p:txBody>
          <a:bodyPr/>
          <a:lstStyle/>
          <a:p>
            <a:pPr marL="0" indent="0" algn="l">
              <a:spcBef>
                <a:spcPct val="50000"/>
              </a:spcBef>
              <a:buNone/>
            </a:pPr>
            <a:r>
              <a:rPr lang="en-US" altLang="ar-IQ" sz="2400" b="1" dirty="0" smtClean="0">
                <a:solidFill>
                  <a:srgbClr val="000000"/>
                </a:solidFill>
                <a:effectLst>
                  <a:outerShdw blurRad="38100" dist="38100" dir="2700000" algn="tl">
                    <a:srgbClr val="FFFFFF"/>
                  </a:outerShdw>
                </a:effectLst>
                <a:latin typeface="Cambria Math" panose="02040503050406030204" pitchFamily="18" charset="0"/>
                <a:ea typeface="Cambria Math" panose="02040503050406030204" pitchFamily="18" charset="0"/>
              </a:rPr>
              <a:t>Major </a:t>
            </a:r>
            <a:r>
              <a:rPr lang="en-US" altLang="ar-IQ" sz="2400" b="1" dirty="0">
                <a:solidFill>
                  <a:srgbClr val="000000"/>
                </a:solidFill>
                <a:effectLst>
                  <a:outerShdw blurRad="38100" dist="38100" dir="2700000" algn="tl">
                    <a:srgbClr val="FFFFFF"/>
                  </a:outerShdw>
                </a:effectLst>
                <a:latin typeface="Cambria Math" panose="02040503050406030204" pitchFamily="18" charset="0"/>
                <a:ea typeface="Cambria Math" panose="02040503050406030204" pitchFamily="18" charset="0"/>
              </a:rPr>
              <a:t>Pollutants:</a:t>
            </a:r>
          </a:p>
          <a:p>
            <a:pPr algn="l">
              <a:spcBef>
                <a:spcPct val="50000"/>
              </a:spcBef>
            </a:pPr>
            <a:r>
              <a:rPr lang="en-US" altLang="ar-IQ" sz="2400" b="1" dirty="0">
                <a:solidFill>
                  <a:srgbClr val="000000"/>
                </a:solidFill>
                <a:latin typeface="Cambria Math" panose="02040503050406030204" pitchFamily="18" charset="0"/>
                <a:ea typeface="Cambria Math" panose="02040503050406030204" pitchFamily="18" charset="0"/>
              </a:rPr>
              <a:t>1..) Carbon Monoxide</a:t>
            </a:r>
          </a:p>
          <a:p>
            <a:pPr algn="l">
              <a:spcBef>
                <a:spcPct val="50000"/>
              </a:spcBef>
            </a:pPr>
            <a:r>
              <a:rPr lang="en-US" altLang="ar-IQ" sz="2400" b="1" dirty="0">
                <a:solidFill>
                  <a:srgbClr val="000000"/>
                </a:solidFill>
                <a:latin typeface="Cambria Math" panose="02040503050406030204" pitchFamily="18" charset="0"/>
                <a:ea typeface="Cambria Math" panose="02040503050406030204" pitchFamily="18" charset="0"/>
              </a:rPr>
              <a:t>2.) Sulfur Dioxide</a:t>
            </a:r>
          </a:p>
          <a:p>
            <a:pPr algn="l">
              <a:spcBef>
                <a:spcPct val="50000"/>
              </a:spcBef>
            </a:pPr>
            <a:r>
              <a:rPr lang="en-US" altLang="ar-IQ" sz="2400" b="1" dirty="0">
                <a:solidFill>
                  <a:srgbClr val="000000"/>
                </a:solidFill>
                <a:latin typeface="Cambria Math" panose="02040503050406030204" pitchFamily="18" charset="0"/>
                <a:ea typeface="Cambria Math" panose="02040503050406030204" pitchFamily="18" charset="0"/>
              </a:rPr>
              <a:t>3.) Nitrogen Dioxide</a:t>
            </a:r>
          </a:p>
          <a:p>
            <a:pPr algn="l">
              <a:spcBef>
                <a:spcPct val="50000"/>
              </a:spcBef>
            </a:pPr>
            <a:r>
              <a:rPr lang="en-US" altLang="ar-IQ" sz="2400" b="1" dirty="0">
                <a:solidFill>
                  <a:srgbClr val="000000"/>
                </a:solidFill>
                <a:latin typeface="Cambria Math" panose="02040503050406030204" pitchFamily="18" charset="0"/>
                <a:ea typeface="Cambria Math" panose="02040503050406030204" pitchFamily="18" charset="0"/>
              </a:rPr>
              <a:t>4.) Particulate Matter</a:t>
            </a:r>
          </a:p>
          <a:p>
            <a:pPr algn="l">
              <a:spcBef>
                <a:spcPct val="50000"/>
              </a:spcBef>
            </a:pPr>
            <a:r>
              <a:rPr lang="en-US" altLang="ar-IQ" sz="2400" b="1" dirty="0">
                <a:solidFill>
                  <a:srgbClr val="000000"/>
                </a:solidFill>
                <a:latin typeface="Cambria Math" panose="02040503050406030204" pitchFamily="18" charset="0"/>
                <a:ea typeface="Cambria Math" panose="02040503050406030204" pitchFamily="18" charset="0"/>
              </a:rPr>
              <a:t>5.) Ground Level Ozone</a:t>
            </a:r>
            <a:endParaRPr lang="en-US" altLang="ar-IQ" sz="2400" b="1" dirty="0">
              <a:solidFill>
                <a:srgbClr val="000000"/>
              </a:solidFill>
              <a:latin typeface="Cambria Math" panose="02040503050406030204" pitchFamily="18" charset="0"/>
              <a:ea typeface="Cambria Math" panose="02040503050406030204" pitchFamily="18" charset="0"/>
            </a:endParaRPr>
          </a:p>
        </p:txBody>
      </p:sp>
    </p:spTree>
  </p:cSld>
  <p:clrMapOvr>
    <a:masterClrMapping/>
  </p:clrMapOvr>
  <p:transition spd="med">
    <p:wipe dir="d"/>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5201" y="260648"/>
            <a:ext cx="6589199" cy="720080"/>
          </a:xfrm>
        </p:spPr>
        <p:txBody>
          <a:bodyPr/>
          <a:lstStyle/>
          <a:p>
            <a:pPr algn="l"/>
            <a:r>
              <a:rPr lang="en-US" u="sng" dirty="0" smtClean="0">
                <a:solidFill>
                  <a:srgbClr val="FF0000"/>
                </a:solidFill>
                <a:latin typeface="Cambria" panose="02040503050406030204" pitchFamily="18" charset="0"/>
              </a:rPr>
              <a:t>Carbon monoxide</a:t>
            </a:r>
            <a:r>
              <a:rPr lang="en-US" u="sng" dirty="0" smtClean="0">
                <a:latin typeface="Cambria" panose="02040503050406030204" pitchFamily="18" charset="0"/>
              </a:rPr>
              <a:t> </a:t>
            </a:r>
            <a:endParaRPr lang="ar-IQ" u="sng" dirty="0">
              <a:latin typeface="Cambria" panose="02040503050406030204" pitchFamily="18" charset="0"/>
            </a:endParaRPr>
          </a:p>
        </p:txBody>
      </p:sp>
      <p:sp>
        <p:nvSpPr>
          <p:cNvPr id="3" name="عنصر نائب للمحتوى 2"/>
          <p:cNvSpPr>
            <a:spLocks noGrp="1"/>
          </p:cNvSpPr>
          <p:nvPr>
            <p:ph idx="1"/>
          </p:nvPr>
        </p:nvSpPr>
        <p:spPr>
          <a:xfrm>
            <a:off x="323528" y="980728"/>
            <a:ext cx="8568951" cy="5688632"/>
          </a:xfrm>
        </p:spPr>
        <p:txBody>
          <a:bodyPr>
            <a:normAutofit/>
          </a:bodyPr>
          <a:lstStyle/>
          <a:p>
            <a:pPr marL="0" indent="0" algn="l">
              <a:buNone/>
            </a:pPr>
            <a:r>
              <a:rPr lang="en-US" sz="2400" dirty="0" smtClean="0"/>
              <a:t>Its colorless, odorless gas ,a product of incomplete combustion  of carbon containing materials, such as in automobiles .industrial process.</a:t>
            </a:r>
          </a:p>
          <a:p>
            <a:pPr marL="0" indent="0" algn="l">
              <a:buNone/>
            </a:pPr>
            <a:r>
              <a:rPr lang="en-US" sz="2400" dirty="0" smtClean="0">
                <a:solidFill>
                  <a:srgbClr val="FF0000"/>
                </a:solidFill>
              </a:rPr>
              <a:t>Effect of CO pollution on the health</a:t>
            </a:r>
          </a:p>
          <a:p>
            <a:pPr marL="0" indent="0" algn="l">
              <a:buNone/>
            </a:pPr>
            <a:r>
              <a:rPr lang="en-US" sz="2400" dirty="0" smtClean="0"/>
              <a:t>It causes harmful effect by reducing oxygen delivery to the body organ .</a:t>
            </a:r>
          </a:p>
          <a:p>
            <a:pPr marL="0" indent="0" algn="l">
              <a:buNone/>
            </a:pPr>
            <a:r>
              <a:rPr lang="en-US" sz="2400" dirty="0" smtClean="0"/>
              <a:t>CO  affinity for </a:t>
            </a:r>
            <a:r>
              <a:rPr lang="en-US" sz="2400" dirty="0" err="1" smtClean="0"/>
              <a:t>Hb</a:t>
            </a:r>
            <a:r>
              <a:rPr lang="en-US" sz="2400" dirty="0" smtClean="0"/>
              <a:t> is 240-270 times greater than oxygen .so it </a:t>
            </a:r>
            <a:r>
              <a:rPr lang="en-US" sz="2400" dirty="0" err="1" smtClean="0"/>
              <a:t>comeptes</a:t>
            </a:r>
            <a:r>
              <a:rPr lang="en-US" sz="2400" dirty="0" smtClean="0"/>
              <a:t> with O2 to bind with </a:t>
            </a:r>
            <a:r>
              <a:rPr lang="en-US" sz="2400" dirty="0" err="1" smtClean="0"/>
              <a:t>haemoglobin</a:t>
            </a:r>
            <a:r>
              <a:rPr lang="en-US" sz="2400" dirty="0" smtClean="0"/>
              <a:t> .</a:t>
            </a:r>
          </a:p>
          <a:p>
            <a:pPr marL="0" indent="0" algn="l">
              <a:buNone/>
            </a:pPr>
            <a:r>
              <a:rPr lang="en-US" sz="2400" dirty="0" smtClean="0"/>
              <a:t>By this exposure to it reduce the oxygen carrying capacity of the blood to the heart ,brain and other organs .</a:t>
            </a:r>
          </a:p>
          <a:p>
            <a:pPr marL="0" indent="0" algn="l">
              <a:buNone/>
            </a:pPr>
            <a:r>
              <a:rPr lang="en-US" sz="2400" dirty="0" smtClean="0"/>
              <a:t>Deprives body of O2 causing headaches, fatigue, </a:t>
            </a:r>
            <a:r>
              <a:rPr lang="en-US" sz="2400" dirty="0" err="1" smtClean="0"/>
              <a:t>Miand</a:t>
            </a:r>
            <a:r>
              <a:rPr lang="en-US" sz="2400" dirty="0" smtClean="0"/>
              <a:t> impaired vision.</a:t>
            </a:r>
          </a:p>
          <a:p>
            <a:pPr algn="l"/>
            <a:endParaRPr lang="en-US" b="1" dirty="0" smtClean="0"/>
          </a:p>
          <a:p>
            <a:pPr marL="0" indent="0">
              <a:buNone/>
            </a:pPr>
            <a:endParaRPr lang="ar-IQ" dirty="0"/>
          </a:p>
        </p:txBody>
      </p:sp>
      <p:pic>
        <p:nvPicPr>
          <p:cNvPr id="4" name="Picture 6" descr="qr0f2az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03494">
            <a:off x="3215319" y="5137273"/>
            <a:ext cx="2872756" cy="1628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284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686800" cy="5598504"/>
          </a:xfrm>
        </p:spPr>
        <p:txBody>
          <a:bodyPr>
            <a:normAutofit/>
          </a:bodyPr>
          <a:lstStyle/>
          <a:p>
            <a:pPr marL="0" indent="0" algn="l">
              <a:spcBef>
                <a:spcPct val="50000"/>
              </a:spcBef>
              <a:buNone/>
            </a:pPr>
            <a:r>
              <a:rPr lang="en-US" altLang="ar-IQ" sz="3600" u="sng" dirty="0">
                <a:solidFill>
                  <a:srgbClr val="FF0000"/>
                </a:solidFill>
                <a:latin typeface="Cambria" panose="02040503050406030204" pitchFamily="18" charset="0"/>
              </a:rPr>
              <a:t>Sulfur Dioxide</a:t>
            </a:r>
          </a:p>
          <a:p>
            <a:pPr marL="0" indent="0" algn="l">
              <a:spcBef>
                <a:spcPct val="50000"/>
              </a:spcBef>
              <a:buNone/>
            </a:pPr>
            <a:r>
              <a:rPr lang="en-US" altLang="ar-IQ" sz="3200" dirty="0">
                <a:latin typeface="Cambria" panose="02040503050406030204" pitchFamily="18" charset="0"/>
              </a:rPr>
              <a:t>produced when coal and fuel oil are </a:t>
            </a:r>
            <a:r>
              <a:rPr lang="en-US" altLang="ar-IQ" sz="3200" dirty="0" smtClean="0">
                <a:latin typeface="Cambria" panose="02040503050406030204" pitchFamily="18" charset="0"/>
              </a:rPr>
              <a:t>burned .</a:t>
            </a:r>
          </a:p>
          <a:p>
            <a:pPr marL="0" indent="0" algn="l">
              <a:spcBef>
                <a:spcPct val="50000"/>
              </a:spcBef>
              <a:buNone/>
            </a:pPr>
            <a:r>
              <a:rPr lang="en-US" altLang="ar-IQ" sz="3200" dirty="0" smtClean="0">
                <a:latin typeface="Cambria" panose="02040503050406030204" pitchFamily="18" charset="0"/>
              </a:rPr>
              <a:t>present </a:t>
            </a:r>
            <a:r>
              <a:rPr lang="en-US" altLang="ar-IQ" sz="3200" dirty="0">
                <a:latin typeface="Cambria" panose="02040503050406030204" pitchFamily="18" charset="0"/>
              </a:rPr>
              <a:t>in power plant </a:t>
            </a:r>
            <a:r>
              <a:rPr lang="en-US" altLang="ar-IQ" sz="3200" dirty="0" smtClean="0">
                <a:latin typeface="Cambria" panose="02040503050406030204" pitchFamily="18" charset="0"/>
              </a:rPr>
              <a:t>exhaust. </a:t>
            </a:r>
          </a:p>
          <a:p>
            <a:pPr marL="0" indent="0" algn="l">
              <a:spcBef>
                <a:spcPct val="50000"/>
              </a:spcBef>
              <a:buNone/>
            </a:pPr>
            <a:r>
              <a:rPr lang="en-US" altLang="ar-IQ" sz="3200" dirty="0" smtClean="0">
                <a:latin typeface="Cambria" panose="02040503050406030204" pitchFamily="18" charset="0"/>
              </a:rPr>
              <a:t>Narrows </a:t>
            </a:r>
            <a:r>
              <a:rPr lang="en-US" altLang="ar-IQ" sz="3200" dirty="0">
                <a:latin typeface="Cambria" panose="02040503050406030204" pitchFamily="18" charset="0"/>
              </a:rPr>
              <a:t>the airway, causing </a:t>
            </a:r>
            <a:r>
              <a:rPr lang="en-US" altLang="ar-IQ" sz="3200" dirty="0" smtClean="0">
                <a:latin typeface="Cambria" panose="02040503050406030204" pitchFamily="18" charset="0"/>
              </a:rPr>
              <a:t>wheezing </a:t>
            </a:r>
            <a:r>
              <a:rPr lang="en-US" altLang="ar-IQ" sz="3200" dirty="0">
                <a:latin typeface="Cambria" panose="02040503050406030204" pitchFamily="18" charset="0"/>
              </a:rPr>
              <a:t>and shortness of breath, especially in those with </a:t>
            </a:r>
            <a:r>
              <a:rPr lang="en-US" altLang="ar-IQ" sz="3200" dirty="0" smtClean="0">
                <a:latin typeface="Cambria" panose="02040503050406030204" pitchFamily="18" charset="0"/>
              </a:rPr>
              <a:t>asthma.</a:t>
            </a:r>
            <a:endParaRPr lang="en-US" altLang="ar-IQ" sz="3200" dirty="0">
              <a:latin typeface="Cambria" panose="02040503050406030204" pitchFamily="18" charset="0"/>
            </a:endParaRPr>
          </a:p>
          <a:p>
            <a:pPr>
              <a:spcBef>
                <a:spcPct val="50000"/>
              </a:spcBef>
              <a:buFontTx/>
              <a:buChar char="•"/>
            </a:pPr>
            <a:endParaRPr lang="en-US" altLang="ar-IQ" sz="3200" dirty="0">
              <a:latin typeface="Curlz MT" panose="04040404050702020202" pitchFamily="82" charset="0"/>
            </a:endParaRPr>
          </a:p>
          <a:p>
            <a:pPr>
              <a:spcBef>
                <a:spcPct val="50000"/>
              </a:spcBef>
              <a:buFontTx/>
              <a:buChar char="•"/>
            </a:pPr>
            <a:endParaRPr lang="en-US" altLang="ar-IQ" sz="3600" dirty="0">
              <a:latin typeface="Curlz MT" panose="04040404050702020202" pitchFamily="82" charset="0"/>
            </a:endParaRPr>
          </a:p>
          <a:p>
            <a:pPr algn="ctr">
              <a:spcBef>
                <a:spcPct val="50000"/>
              </a:spcBef>
            </a:pPr>
            <a:endParaRPr lang="en-US" altLang="ar-IQ" sz="3600" b="1" u="sng" dirty="0">
              <a:latin typeface="Curlz MT" panose="04040404050702020202" pitchFamily="82" charset="0"/>
            </a:endParaRPr>
          </a:p>
        </p:txBody>
      </p:sp>
      <p:pic>
        <p:nvPicPr>
          <p:cNvPr id="4" name="Picture 8" descr="qqgz4ay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82702">
            <a:off x="5264320" y="3883089"/>
            <a:ext cx="1670602" cy="24098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dir="d"/>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08720"/>
            <a:ext cx="7886700" cy="5268243"/>
          </a:xfrm>
        </p:spPr>
        <p:txBody>
          <a:bodyPr>
            <a:normAutofit/>
          </a:bodyPr>
          <a:lstStyle/>
          <a:p>
            <a:pPr marL="0" indent="0" algn="l">
              <a:spcBef>
                <a:spcPct val="50000"/>
              </a:spcBef>
              <a:buNone/>
            </a:pPr>
            <a:r>
              <a:rPr lang="en-US" altLang="ar-IQ" sz="2800" u="sng" dirty="0">
                <a:solidFill>
                  <a:srgbClr val="FF0000"/>
                </a:solidFill>
              </a:rPr>
              <a:t>Nitrogen </a:t>
            </a:r>
            <a:r>
              <a:rPr lang="en-US" altLang="ar-IQ" sz="2800" u="sng" dirty="0" err="1" smtClean="0">
                <a:solidFill>
                  <a:srgbClr val="FF0000"/>
                </a:solidFill>
              </a:rPr>
              <a:t>Dioxid</a:t>
            </a:r>
            <a:endParaRPr lang="en-US" altLang="ar-IQ" sz="2800" b="1" u="sng" dirty="0">
              <a:solidFill>
                <a:srgbClr val="FF0000"/>
              </a:solidFill>
            </a:endParaRPr>
          </a:p>
          <a:p>
            <a:pPr algn="l">
              <a:spcBef>
                <a:spcPct val="50000"/>
              </a:spcBef>
              <a:buFontTx/>
              <a:buChar char="•"/>
            </a:pPr>
            <a:r>
              <a:rPr lang="en-US" altLang="ar-IQ" sz="2400" dirty="0" smtClean="0">
                <a:latin typeface="Cambria" panose="02040503050406030204" pitchFamily="18" charset="0"/>
              </a:rPr>
              <a:t>Reddish</a:t>
            </a:r>
            <a:r>
              <a:rPr lang="en-US" altLang="ar-IQ" sz="2400" dirty="0">
                <a:latin typeface="Cambria" panose="02040503050406030204" pitchFamily="18" charset="0"/>
              </a:rPr>
              <a:t>, brown gas</a:t>
            </a:r>
          </a:p>
          <a:p>
            <a:pPr marL="0" indent="0" algn="l">
              <a:spcBef>
                <a:spcPct val="50000"/>
              </a:spcBef>
              <a:buNone/>
            </a:pPr>
            <a:r>
              <a:rPr lang="en-US" altLang="ar-IQ" sz="2400" dirty="0">
                <a:latin typeface="Cambria" panose="02040503050406030204" pitchFamily="18" charset="0"/>
              </a:rPr>
              <a:t>produced when nitric oxide combines with oxygen in the atmosphere</a:t>
            </a:r>
          </a:p>
          <a:p>
            <a:pPr algn="l">
              <a:spcBef>
                <a:spcPct val="50000"/>
              </a:spcBef>
              <a:buFontTx/>
              <a:buChar char="•"/>
            </a:pPr>
            <a:r>
              <a:rPr lang="en-US" altLang="ar-IQ" sz="2400" dirty="0">
                <a:latin typeface="Cambria" panose="02040503050406030204" pitchFamily="18" charset="0"/>
              </a:rPr>
              <a:t>present in car exhaust and power plants</a:t>
            </a:r>
          </a:p>
          <a:p>
            <a:pPr marL="0" indent="0" algn="l">
              <a:spcBef>
                <a:spcPct val="50000"/>
              </a:spcBef>
              <a:buNone/>
            </a:pPr>
            <a:r>
              <a:rPr lang="en-US" altLang="ar-IQ" sz="2400" dirty="0" smtClean="0">
                <a:latin typeface="Cambria" panose="02040503050406030204" pitchFamily="18" charset="0"/>
              </a:rPr>
              <a:t>affects </a:t>
            </a:r>
            <a:r>
              <a:rPr lang="en-US" altLang="ar-IQ" sz="2400" dirty="0">
                <a:latin typeface="Cambria" panose="02040503050406030204" pitchFamily="18" charset="0"/>
              </a:rPr>
              <a:t>lungs and causes wheezing; increases chance of respiratory infection</a:t>
            </a:r>
            <a:endParaRPr lang="en-US" altLang="ar-IQ" sz="2400" dirty="0">
              <a:latin typeface="Cambria" panose="02040503050406030204" pitchFamily="18" charset="0"/>
            </a:endParaRPr>
          </a:p>
        </p:txBody>
      </p:sp>
      <p:pic>
        <p:nvPicPr>
          <p:cNvPr id="4" name="Picture 5" descr="luyvxs2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789040"/>
            <a:ext cx="2362200" cy="27089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dir="d"/>
    <p:sndAc>
      <p:endSnd/>
    </p:sndAc>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1418</TotalTime>
  <Words>887</Words>
  <Application>Microsoft Office PowerPoint</Application>
  <PresentationFormat>عرض على الشاشة (4:3)</PresentationFormat>
  <Paragraphs>75</Paragraphs>
  <Slides>17</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17</vt:i4>
      </vt:variant>
    </vt:vector>
  </HeadingPairs>
  <TitlesOfParts>
    <vt:vector size="25" baseType="lpstr">
      <vt:lpstr>Arial</vt:lpstr>
      <vt:lpstr>Calibri</vt:lpstr>
      <vt:lpstr>Calibri Light</vt:lpstr>
      <vt:lpstr>Cambria</vt:lpstr>
      <vt:lpstr>Cambria Math</vt:lpstr>
      <vt:lpstr>Curlz MT</vt:lpstr>
      <vt:lpstr>Times New Roman</vt:lpstr>
      <vt:lpstr>نسق Office</vt:lpstr>
      <vt:lpstr>POLLUTION CAUSES AND REMEDIES  </vt:lpstr>
      <vt:lpstr>What is pollution ?</vt:lpstr>
      <vt:lpstr>POLLUTANTS</vt:lpstr>
      <vt:lpstr>Type of pollutions </vt:lpstr>
      <vt:lpstr> AIR POLLUTION </vt:lpstr>
      <vt:lpstr>MAIN CAUSES:</vt:lpstr>
      <vt:lpstr>Carbon monoxide </vt:lpstr>
      <vt:lpstr>عرض تقديمي في PowerPoint</vt:lpstr>
      <vt:lpstr>عرض تقديمي في PowerPoint</vt:lpstr>
      <vt:lpstr>عرض تقديمي في PowerPoint</vt:lpstr>
      <vt:lpstr>Ground Level Ozone</vt:lpstr>
      <vt:lpstr>عرض تقديمي في PowerPoint</vt:lpstr>
      <vt:lpstr> water pollution </vt:lpstr>
      <vt:lpstr>CAUSES :</vt:lpstr>
      <vt:lpstr>عرض تقديمي في PowerPoint</vt:lpstr>
      <vt:lpstr>ORGANIC WASTES:</vt:lpstr>
      <vt:lpstr>REMEDIES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AND REMEDIES OF POLLUTION</dc:title>
  <dc:creator>Aleem</dc:creator>
  <cp:lastModifiedBy>DR.Ahmed Saker 2O14</cp:lastModifiedBy>
  <cp:revision>191</cp:revision>
  <dcterms:created xsi:type="dcterms:W3CDTF">2012-02-09T14:51:56Z</dcterms:created>
  <dcterms:modified xsi:type="dcterms:W3CDTF">2023-10-07T17:55:45Z</dcterms:modified>
</cp:coreProperties>
</file>